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Inter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mple Display" panose="020B0604020202020204" charset="-128"/>
      <p:regular r:id="rId22"/>
    </p:embeddedFont>
    <p:embeddedFont>
      <p:font typeface="Inter Bold" panose="020B0604020202020204" charset="0"/>
      <p:regular r:id="rId23"/>
    </p:embeddedFont>
    <p:embeddedFont>
      <p:font typeface="Arimo Bold" panose="020B0604020202020204" charset="0"/>
      <p:regular r:id="rId24"/>
    </p:embeddedFont>
    <p:embeddedFont>
      <p:font typeface="Aileron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 autoAdjust="0"/>
    <p:restoredTop sz="94652" autoAdjust="0"/>
  </p:normalViewPr>
  <p:slideViewPr>
    <p:cSldViewPr>
      <p:cViewPr>
        <p:scale>
          <a:sx n="50" d="100"/>
          <a:sy n="50" d="100"/>
        </p:scale>
        <p:origin x="950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7.svg"/><Relationship Id="rId3" Type="http://schemas.openxmlformats.org/officeDocument/2006/relationships/image" Target="../media/image16.jpe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30.svg"/><Relationship Id="rId21" Type="http://schemas.openxmlformats.org/officeDocument/2006/relationships/image" Target="../media/image48.svg"/><Relationship Id="rId34" Type="http://schemas.openxmlformats.org/officeDocument/2006/relationships/image" Target="../media/image61.svg"/><Relationship Id="rId7" Type="http://schemas.openxmlformats.org/officeDocument/2006/relationships/image" Target="../media/image26.png"/><Relationship Id="rId12" Type="http://schemas.openxmlformats.org/officeDocument/2006/relationships/image" Target="../media/image39.sv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33" Type="http://schemas.openxmlformats.org/officeDocument/2006/relationships/image" Target="../media/image41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9.png"/><Relationship Id="rId24" Type="http://schemas.openxmlformats.org/officeDocument/2006/relationships/image" Target="../media/image36.png"/><Relationship Id="rId32" Type="http://schemas.openxmlformats.org/officeDocument/2006/relationships/image" Target="../media/image59.svg"/><Relationship Id="rId5" Type="http://schemas.openxmlformats.org/officeDocument/2006/relationships/image" Target="../media/image25.pn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38.png"/><Relationship Id="rId10" Type="http://schemas.openxmlformats.org/officeDocument/2006/relationships/image" Target="../media/image37.svg"/><Relationship Id="rId19" Type="http://schemas.openxmlformats.org/officeDocument/2006/relationships/image" Target="../media/image46.svg"/><Relationship Id="rId31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54.svg"/><Relationship Id="rId30" Type="http://schemas.openxmlformats.org/officeDocument/2006/relationships/image" Target="../media/image57.svg"/><Relationship Id="rId8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69.svg"/><Relationship Id="rId18" Type="http://schemas.openxmlformats.org/officeDocument/2006/relationships/image" Target="../media/image49.png"/><Relationship Id="rId26" Type="http://schemas.openxmlformats.org/officeDocument/2006/relationships/image" Target="../media/image39.png"/><Relationship Id="rId3" Type="http://schemas.openxmlformats.org/officeDocument/2006/relationships/image" Target="../media/image30.svg"/><Relationship Id="rId21" Type="http://schemas.openxmlformats.org/officeDocument/2006/relationships/image" Target="../media/image51.png"/><Relationship Id="rId7" Type="http://schemas.openxmlformats.org/officeDocument/2006/relationships/image" Target="../media/image63.svg"/><Relationship Id="rId12" Type="http://schemas.openxmlformats.org/officeDocument/2006/relationships/image" Target="../media/image45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2" Type="http://schemas.openxmlformats.org/officeDocument/2006/relationships/image" Target="../media/image23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7.svg"/><Relationship Id="rId24" Type="http://schemas.openxmlformats.org/officeDocument/2006/relationships/image" Target="../media/image53.png"/><Relationship Id="rId5" Type="http://schemas.openxmlformats.org/officeDocument/2006/relationships/image" Target="../media/image61.svg"/><Relationship Id="rId15" Type="http://schemas.openxmlformats.org/officeDocument/2006/relationships/image" Target="../media/image47.png"/><Relationship Id="rId23" Type="http://schemas.openxmlformats.org/officeDocument/2006/relationships/image" Target="../media/image79.svg"/><Relationship Id="rId28" Type="http://schemas.openxmlformats.org/officeDocument/2006/relationships/image" Target="../media/image54.png"/><Relationship Id="rId10" Type="http://schemas.openxmlformats.org/officeDocument/2006/relationships/image" Target="../media/image44.png"/><Relationship Id="rId19" Type="http://schemas.openxmlformats.org/officeDocument/2006/relationships/image" Target="../media/image75.svg"/><Relationship Id="rId4" Type="http://schemas.openxmlformats.org/officeDocument/2006/relationships/image" Target="../media/image41.png"/><Relationship Id="rId9" Type="http://schemas.openxmlformats.org/officeDocument/2006/relationships/image" Target="../media/image65.svg"/><Relationship Id="rId14" Type="http://schemas.openxmlformats.org/officeDocument/2006/relationships/image" Target="../media/image46.png"/><Relationship Id="rId22" Type="http://schemas.openxmlformats.org/officeDocument/2006/relationships/image" Target="../media/image52.png"/><Relationship Id="rId27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05585" cy="10287000"/>
            <a:chOff x="0" y="0"/>
            <a:chExt cx="24384000" cy="139099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909963"/>
            </a:xfrm>
            <a:custGeom>
              <a:avLst/>
              <a:gdLst/>
              <a:ahLst/>
              <a:cxnLst/>
              <a:rect l="l" t="t" r="r" b="b"/>
              <a:pathLst>
                <a:path w="24384000" h="13909963">
                  <a:moveTo>
                    <a:pt x="0" y="0"/>
                  </a:moveTo>
                  <a:lnTo>
                    <a:pt x="24384000" y="0"/>
                  </a:lnTo>
                  <a:lnTo>
                    <a:pt x="24384000" y="13909963"/>
                  </a:lnTo>
                  <a:lnTo>
                    <a:pt x="0" y="13909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68" r="-76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5486400" y="7663355"/>
            <a:ext cx="7315200" cy="1639917"/>
          </a:xfrm>
          <a:custGeom>
            <a:avLst/>
            <a:gdLst/>
            <a:ahLst/>
            <a:cxnLst/>
            <a:rect l="l" t="t" r="r" b="b"/>
            <a:pathLst>
              <a:path w="7315200" h="1639917">
                <a:moveTo>
                  <a:pt x="0" y="0"/>
                </a:moveTo>
                <a:lnTo>
                  <a:pt x="7315200" y="0"/>
                </a:lnTo>
                <a:lnTo>
                  <a:pt x="7315200" y="1639917"/>
                </a:lnTo>
                <a:lnTo>
                  <a:pt x="0" y="1639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856478" y="9551207"/>
            <a:ext cx="4575045" cy="49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www.draakon.com.tr</a:t>
            </a:r>
          </a:p>
        </p:txBody>
      </p:sp>
    </p:spTree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39718"/>
            <a:ext cx="8522253" cy="7990518"/>
          </a:xfrm>
          <a:custGeom>
            <a:avLst/>
            <a:gdLst/>
            <a:ahLst/>
            <a:cxnLst/>
            <a:rect l="l" t="t" r="r" b="b"/>
            <a:pathLst>
              <a:path w="8522253" h="7990518">
                <a:moveTo>
                  <a:pt x="0" y="0"/>
                </a:moveTo>
                <a:lnTo>
                  <a:pt x="8522253" y="0"/>
                </a:lnTo>
                <a:lnTo>
                  <a:pt x="8522253" y="7990518"/>
                </a:lnTo>
                <a:lnTo>
                  <a:pt x="0" y="7990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8" r="-160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871822" y="2330824"/>
            <a:ext cx="7387478" cy="5232370"/>
            <a:chOff x="0" y="-38100"/>
            <a:chExt cx="9849971" cy="6976493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9849971" cy="311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19"/>
                </a:lnSpc>
              </a:pPr>
              <a:r>
                <a:rPr lang="en-US" sz="7599" b="1" spc="71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SPECIALIZED SOLUTION!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638550"/>
              <a:ext cx="9055612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</a:pPr>
              <a:r>
                <a:rPr lang="en-US" sz="3399" b="1" spc="31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Ankara City Hospital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854574"/>
              <a:ext cx="9055612" cy="2083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199"/>
                </a:lnSpc>
              </a:pPr>
              <a:r>
                <a:rPr lang="en-GB" sz="2799" b="1" spc="26" dirty="0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By switching from Z-fold towels to inner pull paper, we achieved a 7% monthly cost savings.</a:t>
              </a:r>
              <a:endParaRPr lang="en-US" sz="2799" b="1" spc="26" dirty="0">
                <a:solidFill>
                  <a:srgbClr val="F4F6FC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switching from Z-fold towels to inner pull paper, we achieved a 7% monthly cost savings.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Tm="277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1822" y="2035731"/>
            <a:ext cx="7387478" cy="6215539"/>
            <a:chOff x="0" y="0"/>
            <a:chExt cx="9849971" cy="8287385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9849971" cy="311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19"/>
                </a:lnSpc>
              </a:pPr>
              <a:r>
                <a:rPr lang="en-US" sz="7599" b="1" spc="71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SPECIALIZED SOLUTION!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638550"/>
              <a:ext cx="9055612" cy="139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</a:pPr>
              <a:r>
                <a:rPr lang="en-US" sz="3399" b="1" spc="31" dirty="0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Black Sea Natural Gas Pipeline (SAIPEM)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540375"/>
              <a:ext cx="9055612" cy="2747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</a:pPr>
              <a:r>
                <a:rPr lang="en-US" sz="2799" b="1" spc="26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All the specified technical personal protective equipment for the project has been imported by Draakon International Trade Inc.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267782"/>
            <a:ext cx="8522253" cy="7990518"/>
          </a:xfrm>
          <a:custGeom>
            <a:avLst/>
            <a:gdLst/>
            <a:ahLst/>
            <a:cxnLst/>
            <a:rect l="l" t="t" r="r" b="b"/>
            <a:pathLst>
              <a:path w="8522253" h="7990518">
                <a:moveTo>
                  <a:pt x="0" y="0"/>
                </a:moveTo>
                <a:lnTo>
                  <a:pt x="8522253" y="0"/>
                </a:lnTo>
                <a:lnTo>
                  <a:pt x="8522253" y="7990518"/>
                </a:lnTo>
                <a:lnTo>
                  <a:pt x="0" y="7990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815" r="-2089"/>
            </a:stretch>
          </a:blipFill>
        </p:spPr>
      </p:sp>
    </p:spTree>
  </p:cSld>
  <p:clrMapOvr>
    <a:masterClrMapping/>
  </p:clrMapOvr>
  <p:transition spd="slow" advTm="25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4800" y="3048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1"/>
            <a:ext cx="18303240" cy="103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2339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 advTm="104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3349" y="3229651"/>
            <a:ext cx="6334552" cy="3736069"/>
          </a:xfrm>
          <a:custGeom>
            <a:avLst/>
            <a:gdLst/>
            <a:ahLst/>
            <a:cxnLst/>
            <a:rect l="l" t="t" r="r" b="b"/>
            <a:pathLst>
              <a:path w="6334552" h="3736069">
                <a:moveTo>
                  <a:pt x="0" y="0"/>
                </a:moveTo>
                <a:lnTo>
                  <a:pt x="6334552" y="0"/>
                </a:lnTo>
                <a:lnTo>
                  <a:pt x="6334552" y="3736069"/>
                </a:lnTo>
                <a:lnTo>
                  <a:pt x="0" y="3736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691" b="-747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73349" y="0"/>
            <a:ext cx="6334552" cy="3247509"/>
          </a:xfrm>
          <a:custGeom>
            <a:avLst/>
            <a:gdLst/>
            <a:ahLst/>
            <a:cxnLst/>
            <a:rect l="l" t="t" r="r" b="b"/>
            <a:pathLst>
              <a:path w="6334552" h="3247509">
                <a:moveTo>
                  <a:pt x="0" y="0"/>
                </a:moveTo>
                <a:lnTo>
                  <a:pt x="6334552" y="0"/>
                </a:lnTo>
                <a:lnTo>
                  <a:pt x="6334552" y="3247509"/>
                </a:lnTo>
                <a:lnTo>
                  <a:pt x="0" y="324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60" b="-48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247509"/>
            <a:ext cx="5773349" cy="3718211"/>
          </a:xfrm>
          <a:custGeom>
            <a:avLst/>
            <a:gdLst/>
            <a:ahLst/>
            <a:cxnLst/>
            <a:rect l="l" t="t" r="r" b="b"/>
            <a:pathLst>
              <a:path w="5773349" h="3718211">
                <a:moveTo>
                  <a:pt x="0" y="0"/>
                </a:moveTo>
                <a:lnTo>
                  <a:pt x="5773349" y="0"/>
                </a:lnTo>
                <a:lnTo>
                  <a:pt x="5773349" y="3718211"/>
                </a:lnTo>
                <a:lnTo>
                  <a:pt x="0" y="37182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99" r="-9799" b="-44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965720"/>
            <a:ext cx="5773349" cy="3321280"/>
          </a:xfrm>
          <a:custGeom>
            <a:avLst/>
            <a:gdLst/>
            <a:ahLst/>
            <a:cxnLst/>
            <a:rect l="l" t="t" r="r" b="b"/>
            <a:pathLst>
              <a:path w="5773349" h="3321280">
                <a:moveTo>
                  <a:pt x="0" y="0"/>
                </a:moveTo>
                <a:lnTo>
                  <a:pt x="5773349" y="0"/>
                </a:lnTo>
                <a:lnTo>
                  <a:pt x="5773349" y="3321280"/>
                </a:lnTo>
                <a:lnTo>
                  <a:pt x="0" y="332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76" t="-31192" r="-26220" b="-257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5773349" cy="3247509"/>
          </a:xfrm>
          <a:custGeom>
            <a:avLst/>
            <a:gdLst/>
            <a:ahLst/>
            <a:cxnLst/>
            <a:rect l="l" t="t" r="r" b="b"/>
            <a:pathLst>
              <a:path w="5773349" h="3247509">
                <a:moveTo>
                  <a:pt x="0" y="0"/>
                </a:moveTo>
                <a:lnTo>
                  <a:pt x="5773349" y="0"/>
                </a:lnTo>
                <a:lnTo>
                  <a:pt x="5773349" y="3247509"/>
                </a:lnTo>
                <a:lnTo>
                  <a:pt x="0" y="324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09" r="-9720" b="-811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07901" y="0"/>
            <a:ext cx="6180099" cy="3247509"/>
          </a:xfrm>
          <a:custGeom>
            <a:avLst/>
            <a:gdLst/>
            <a:ahLst/>
            <a:cxnLst/>
            <a:rect l="l" t="t" r="r" b="b"/>
            <a:pathLst>
              <a:path w="6180099" h="3247509">
                <a:moveTo>
                  <a:pt x="0" y="0"/>
                </a:moveTo>
                <a:lnTo>
                  <a:pt x="6180099" y="0"/>
                </a:lnTo>
                <a:lnTo>
                  <a:pt x="6180099" y="3247509"/>
                </a:lnTo>
                <a:lnTo>
                  <a:pt x="0" y="3247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704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07901" y="6965720"/>
            <a:ext cx="6180099" cy="3321280"/>
          </a:xfrm>
          <a:custGeom>
            <a:avLst/>
            <a:gdLst/>
            <a:ahLst/>
            <a:cxnLst/>
            <a:rect l="l" t="t" r="r" b="b"/>
            <a:pathLst>
              <a:path w="6180099" h="3321280">
                <a:moveTo>
                  <a:pt x="0" y="0"/>
                </a:moveTo>
                <a:lnTo>
                  <a:pt x="6180099" y="0"/>
                </a:lnTo>
                <a:lnTo>
                  <a:pt x="6180099" y="3321280"/>
                </a:lnTo>
                <a:lnTo>
                  <a:pt x="0" y="3321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6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07901" y="3247509"/>
            <a:ext cx="6180099" cy="3718211"/>
          </a:xfrm>
          <a:custGeom>
            <a:avLst/>
            <a:gdLst/>
            <a:ahLst/>
            <a:cxnLst/>
            <a:rect l="l" t="t" r="r" b="b"/>
            <a:pathLst>
              <a:path w="6180099" h="3718211">
                <a:moveTo>
                  <a:pt x="0" y="0"/>
                </a:moveTo>
                <a:lnTo>
                  <a:pt x="6180099" y="0"/>
                </a:lnTo>
                <a:lnTo>
                  <a:pt x="6180099" y="3718211"/>
                </a:lnTo>
                <a:lnTo>
                  <a:pt x="0" y="3718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479" r="-34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773349" y="6965720"/>
            <a:ext cx="6334552" cy="3321280"/>
          </a:xfrm>
          <a:custGeom>
            <a:avLst/>
            <a:gdLst/>
            <a:ahLst/>
            <a:cxnLst/>
            <a:rect l="l" t="t" r="r" b="b"/>
            <a:pathLst>
              <a:path w="6334552" h="3321280">
                <a:moveTo>
                  <a:pt x="0" y="0"/>
                </a:moveTo>
                <a:lnTo>
                  <a:pt x="6334552" y="0"/>
                </a:lnTo>
                <a:lnTo>
                  <a:pt x="6334552" y="3321280"/>
                </a:lnTo>
                <a:lnTo>
                  <a:pt x="0" y="3321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851" t="-10694" r="-6433" b="-10694"/>
            </a:stretch>
          </a:blipFill>
        </p:spPr>
      </p:sp>
    </p:spTree>
  </p:cSld>
  <p:clrMapOvr>
    <a:masterClrMapping/>
  </p:clrMapOvr>
  <p:transition spd="slow" advTm="1206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9197" y="376223"/>
            <a:ext cx="998607" cy="906919"/>
            <a:chOff x="0" y="0"/>
            <a:chExt cx="1080771" cy="9815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0770" cy="981583"/>
            </a:xfrm>
            <a:custGeom>
              <a:avLst/>
              <a:gdLst/>
              <a:ahLst/>
              <a:cxnLst/>
              <a:rect l="l" t="t" r="r" b="b"/>
              <a:pathLst>
                <a:path w="1080770" h="981583">
                  <a:moveTo>
                    <a:pt x="0" y="0"/>
                  </a:moveTo>
                  <a:lnTo>
                    <a:pt x="1080770" y="0"/>
                  </a:lnTo>
                  <a:lnTo>
                    <a:pt x="1080770" y="981583"/>
                  </a:lnTo>
                  <a:lnTo>
                    <a:pt x="0" y="981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1" b="-58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0467057" y="7608287"/>
            <a:ext cx="5850836" cy="2077047"/>
          </a:xfrm>
          <a:custGeom>
            <a:avLst/>
            <a:gdLst/>
            <a:ahLst/>
            <a:cxnLst/>
            <a:rect l="l" t="t" r="r" b="b"/>
            <a:pathLst>
              <a:path w="5850836" h="2077047">
                <a:moveTo>
                  <a:pt x="0" y="0"/>
                </a:moveTo>
                <a:lnTo>
                  <a:pt x="5850836" y="0"/>
                </a:lnTo>
                <a:lnTo>
                  <a:pt x="5850836" y="2077047"/>
                </a:lnTo>
                <a:lnTo>
                  <a:pt x="0" y="20770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626765" y="530821"/>
            <a:ext cx="3146189" cy="41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en-US" sz="237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DRAAKON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75604" y="9628184"/>
            <a:ext cx="3105106" cy="46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www.draakon.com.tr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0580" y="1521470"/>
            <a:ext cx="8206186" cy="722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36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Draakon Group continues its operations in various sectors, including Health, Medical, Cleaning, Stationery, Personal Protective Equipment, and Textiles, with domestic and international group companies. It has a management approach that fosters strategic thinking, participation in decision-making processes, respect for people, and a strong sense of social responsibility.</a:t>
            </a:r>
          </a:p>
          <a:p>
            <a:pPr algn="l">
              <a:lnSpc>
                <a:spcPts val="3312"/>
              </a:lnSpc>
            </a:pPr>
            <a:endParaRPr lang="en-US" sz="2366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170"/>
              </a:lnSpc>
            </a:pPr>
            <a:r>
              <a:rPr lang="en-US" sz="2264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Draakon Group,</a:t>
            </a:r>
          </a:p>
          <a:p>
            <a:pPr algn="l">
              <a:lnSpc>
                <a:spcPts val="4755"/>
              </a:lnSpc>
            </a:pPr>
            <a:r>
              <a:rPr lang="en-US" sz="339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"</a:t>
            </a:r>
            <a:r>
              <a:rPr lang="en-US" sz="3396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Quality is trust, and trust is the foundation of customer satisfaction."</a:t>
            </a:r>
          </a:p>
          <a:p>
            <a:pPr algn="l">
              <a:lnSpc>
                <a:spcPts val="4755"/>
              </a:lnSpc>
            </a:pPr>
            <a:endParaRPr lang="en-US" sz="339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3312"/>
              </a:lnSpc>
              <a:spcBef>
                <a:spcPct val="0"/>
              </a:spcBef>
            </a:pPr>
            <a:r>
              <a:rPr lang="en-US" sz="236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Draakon Group, always prioritizing quality and customer satisfaction in its operations, proceeds with a strategy focused on sustainable growth, maintaining this policy without compromise and upholding its standards.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1521470"/>
            <a:ext cx="8829640" cy="6283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366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growth is aligned with the incorporation of advancements and aims to deliver the best service or product in parallel with the overall development of the sectors. </a:t>
            </a:r>
          </a:p>
          <a:p>
            <a:pPr algn="l">
              <a:lnSpc>
                <a:spcPts val="3312"/>
              </a:lnSpc>
            </a:pPr>
            <a:r>
              <a:rPr lang="en-US" sz="2366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Our company has a strong performance history, demonstrating a remarkable workforce in both corporate and private projects.</a:t>
            </a:r>
          </a:p>
          <a:p>
            <a:pPr algn="l">
              <a:lnSpc>
                <a:spcPts val="3312"/>
              </a:lnSpc>
            </a:pPr>
            <a:endParaRPr lang="en-US" sz="2366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312"/>
              </a:lnSpc>
            </a:pPr>
            <a:r>
              <a:rPr lang="en-US" sz="2366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Operating in the category of brand companies, Draakon Inc. holds the distribution and dealership rights of some of the most valuable and powerful brands in its portfolio.</a:t>
            </a:r>
          </a:p>
          <a:p>
            <a:pPr algn="l">
              <a:lnSpc>
                <a:spcPts val="3312"/>
              </a:lnSpc>
            </a:pPr>
            <a:endParaRPr lang="en-US" sz="2366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312"/>
              </a:lnSpc>
            </a:pPr>
            <a:r>
              <a:rPr lang="en-US" sz="2366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Our goal is to expand our network by adding valuable new customers, meeting their demands and needs, and broadening our market.</a:t>
            </a:r>
          </a:p>
          <a:p>
            <a:pPr algn="l">
              <a:lnSpc>
                <a:spcPts val="3312"/>
              </a:lnSpc>
              <a:spcBef>
                <a:spcPct val="0"/>
              </a:spcBef>
            </a:pPr>
            <a:endParaRPr lang="en-US" sz="2366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ransition spd="slow" advTm="107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slow" advTm="812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8058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369233" y="5088248"/>
            <a:ext cx="4170052" cy="417005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3"/>
              <a:stretch>
                <a:fillRect l="-22067" r="-2206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424814" y="7127067"/>
            <a:ext cx="5944419" cy="245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521">
                <a:solidFill>
                  <a:srgbClr val="FFFFFF"/>
                </a:solidFill>
                <a:latin typeface="Ample Display"/>
                <a:ea typeface="Ample Display"/>
                <a:cs typeface="Ample Display"/>
                <a:sym typeface="Ample Display"/>
              </a:rPr>
              <a:t>We are in </a:t>
            </a:r>
          </a:p>
          <a:p>
            <a:pPr algn="ctr">
              <a:lnSpc>
                <a:spcPts val="6329"/>
              </a:lnSpc>
            </a:pPr>
            <a:r>
              <a:rPr lang="en-US" sz="4521">
                <a:solidFill>
                  <a:srgbClr val="FFFFFF"/>
                </a:solidFill>
                <a:latin typeface="Ample Display"/>
                <a:ea typeface="Ample Display"/>
                <a:cs typeface="Ample Display"/>
                <a:sym typeface="Ample Display"/>
              </a:rPr>
              <a:t>the top 100</a:t>
            </a:r>
          </a:p>
          <a:p>
            <a:pPr marL="0" lvl="0" indent="0" algn="ctr">
              <a:lnSpc>
                <a:spcPts val="6329"/>
              </a:lnSpc>
              <a:spcBef>
                <a:spcPct val="0"/>
              </a:spcBef>
            </a:pPr>
            <a:r>
              <a:rPr lang="en-US" sz="4521">
                <a:solidFill>
                  <a:srgbClr val="FFFFFF"/>
                </a:solidFill>
                <a:latin typeface="Ample Display"/>
                <a:ea typeface="Ample Display"/>
                <a:cs typeface="Ample Display"/>
                <a:sym typeface="Ample Display"/>
              </a:rPr>
              <a:t> medical exports!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1413" y="4704554"/>
            <a:ext cx="2890689" cy="5789164"/>
            <a:chOff x="0" y="0"/>
            <a:chExt cx="3854251" cy="7718885"/>
          </a:xfrm>
        </p:grpSpPr>
        <p:grpSp>
          <p:nvGrpSpPr>
            <p:cNvPr id="7" name="Group 7"/>
            <p:cNvGrpSpPr/>
            <p:nvPr/>
          </p:nvGrpSpPr>
          <p:grpSpPr>
            <a:xfrm>
              <a:off x="2782086" y="0"/>
              <a:ext cx="1072166" cy="989840"/>
              <a:chOff x="0" y="0"/>
              <a:chExt cx="188626" cy="17414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8626" cy="174143"/>
              </a:xfrm>
              <a:custGeom>
                <a:avLst/>
                <a:gdLst/>
                <a:ahLst/>
                <a:cxnLst/>
                <a:rect l="l" t="t" r="r" b="b"/>
                <a:pathLst>
                  <a:path w="188626" h="174143">
                    <a:moveTo>
                      <a:pt x="87071" y="0"/>
                    </a:moveTo>
                    <a:lnTo>
                      <a:pt x="101555" y="0"/>
                    </a:lnTo>
                    <a:cubicBezTo>
                      <a:pt x="124648" y="0"/>
                      <a:pt x="146794" y="9174"/>
                      <a:pt x="163123" y="25503"/>
                    </a:cubicBezTo>
                    <a:cubicBezTo>
                      <a:pt x="179453" y="41832"/>
                      <a:pt x="188626" y="63979"/>
                      <a:pt x="188626" y="87071"/>
                    </a:cubicBezTo>
                    <a:lnTo>
                      <a:pt x="188626" y="87071"/>
                    </a:lnTo>
                    <a:cubicBezTo>
                      <a:pt x="188626" y="135159"/>
                      <a:pt x="149643" y="174143"/>
                      <a:pt x="101555" y="174143"/>
                    </a:cubicBezTo>
                    <a:lnTo>
                      <a:pt x="87071" y="174143"/>
                    </a:lnTo>
                    <a:cubicBezTo>
                      <a:pt x="63979" y="174143"/>
                      <a:pt x="41832" y="164969"/>
                      <a:pt x="25503" y="148640"/>
                    </a:cubicBezTo>
                    <a:cubicBezTo>
                      <a:pt x="9174" y="132311"/>
                      <a:pt x="0" y="110164"/>
                      <a:pt x="0" y="87071"/>
                    </a:cubicBezTo>
                    <a:lnTo>
                      <a:pt x="0" y="87071"/>
                    </a:lnTo>
                    <a:cubicBezTo>
                      <a:pt x="0" y="63979"/>
                      <a:pt x="9174" y="41832"/>
                      <a:pt x="25503" y="25503"/>
                    </a:cubicBezTo>
                    <a:cubicBezTo>
                      <a:pt x="41832" y="9174"/>
                      <a:pt x="63979" y="0"/>
                      <a:pt x="8707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8626" cy="212243"/>
              </a:xfrm>
              <a:prstGeom prst="rect">
                <a:avLst/>
              </a:prstGeom>
            </p:spPr>
            <p:txBody>
              <a:bodyPr lIns="59345" tIns="59345" rIns="59345" bIns="5934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3002016" y="148302"/>
              <a:ext cx="585785" cy="693237"/>
            </a:xfrm>
            <a:custGeom>
              <a:avLst/>
              <a:gdLst/>
              <a:ahLst/>
              <a:cxnLst/>
              <a:rect l="l" t="t" r="r" b="b"/>
              <a:pathLst>
                <a:path w="585785" h="693237">
                  <a:moveTo>
                    <a:pt x="0" y="0"/>
                  </a:moveTo>
                  <a:lnTo>
                    <a:pt x="585785" y="0"/>
                  </a:lnTo>
                  <a:lnTo>
                    <a:pt x="585785" y="693236"/>
                  </a:lnTo>
                  <a:lnTo>
                    <a:pt x="0" y="693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532589" y="115343"/>
              <a:ext cx="2106921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29"/>
                </a:lnSpc>
              </a:pPr>
              <a:r>
                <a:rPr lang="en-US" sz="2274" b="1" dirty="0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Product Variety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2742243" y="4022664"/>
              <a:ext cx="1072166" cy="989840"/>
              <a:chOff x="0" y="0"/>
              <a:chExt cx="188626" cy="17414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8626" cy="174143"/>
              </a:xfrm>
              <a:custGeom>
                <a:avLst/>
                <a:gdLst/>
                <a:ahLst/>
                <a:cxnLst/>
                <a:rect l="l" t="t" r="r" b="b"/>
                <a:pathLst>
                  <a:path w="188626" h="174143">
                    <a:moveTo>
                      <a:pt x="87071" y="0"/>
                    </a:moveTo>
                    <a:lnTo>
                      <a:pt x="101555" y="0"/>
                    </a:lnTo>
                    <a:cubicBezTo>
                      <a:pt x="124648" y="0"/>
                      <a:pt x="146794" y="9174"/>
                      <a:pt x="163123" y="25503"/>
                    </a:cubicBezTo>
                    <a:cubicBezTo>
                      <a:pt x="179453" y="41832"/>
                      <a:pt x="188626" y="63979"/>
                      <a:pt x="188626" y="87071"/>
                    </a:cubicBezTo>
                    <a:lnTo>
                      <a:pt x="188626" y="87071"/>
                    </a:lnTo>
                    <a:cubicBezTo>
                      <a:pt x="188626" y="135159"/>
                      <a:pt x="149643" y="174143"/>
                      <a:pt x="101555" y="174143"/>
                    </a:cubicBezTo>
                    <a:lnTo>
                      <a:pt x="87071" y="174143"/>
                    </a:lnTo>
                    <a:cubicBezTo>
                      <a:pt x="63979" y="174143"/>
                      <a:pt x="41832" y="164969"/>
                      <a:pt x="25503" y="148640"/>
                    </a:cubicBezTo>
                    <a:cubicBezTo>
                      <a:pt x="9174" y="132311"/>
                      <a:pt x="0" y="110164"/>
                      <a:pt x="0" y="87071"/>
                    </a:cubicBezTo>
                    <a:lnTo>
                      <a:pt x="0" y="87071"/>
                    </a:lnTo>
                    <a:cubicBezTo>
                      <a:pt x="0" y="63979"/>
                      <a:pt x="9174" y="41832"/>
                      <a:pt x="25503" y="25503"/>
                    </a:cubicBezTo>
                    <a:cubicBezTo>
                      <a:pt x="41832" y="9174"/>
                      <a:pt x="63979" y="0"/>
                      <a:pt x="8707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8626" cy="212243"/>
              </a:xfrm>
              <a:prstGeom prst="rect">
                <a:avLst/>
              </a:prstGeom>
            </p:spPr>
            <p:txBody>
              <a:bodyPr lIns="59345" tIns="59345" rIns="59345" bIns="5934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2877977" y="4275829"/>
              <a:ext cx="801853" cy="478105"/>
            </a:xfrm>
            <a:custGeom>
              <a:avLst/>
              <a:gdLst/>
              <a:ahLst/>
              <a:cxnLst/>
              <a:rect l="l" t="t" r="r" b="b"/>
              <a:pathLst>
                <a:path w="801853" h="478105">
                  <a:moveTo>
                    <a:pt x="0" y="0"/>
                  </a:moveTo>
                  <a:lnTo>
                    <a:pt x="801853" y="0"/>
                  </a:lnTo>
                  <a:lnTo>
                    <a:pt x="801853" y="478105"/>
                  </a:lnTo>
                  <a:lnTo>
                    <a:pt x="0" y="47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34757" y="4061285"/>
              <a:ext cx="2464910" cy="365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9"/>
                </a:lnSpc>
              </a:pPr>
              <a:r>
                <a:rPr lang="en-US" sz="2274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Shipping and Logistics</a:t>
              </a: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2694576" y="5977704"/>
              <a:ext cx="1072166" cy="989840"/>
              <a:chOff x="0" y="0"/>
              <a:chExt cx="188626" cy="17414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88626" cy="174143"/>
              </a:xfrm>
              <a:custGeom>
                <a:avLst/>
                <a:gdLst/>
                <a:ahLst/>
                <a:cxnLst/>
                <a:rect l="l" t="t" r="r" b="b"/>
                <a:pathLst>
                  <a:path w="188626" h="174143">
                    <a:moveTo>
                      <a:pt x="87071" y="0"/>
                    </a:moveTo>
                    <a:lnTo>
                      <a:pt x="101555" y="0"/>
                    </a:lnTo>
                    <a:cubicBezTo>
                      <a:pt x="124648" y="0"/>
                      <a:pt x="146794" y="9174"/>
                      <a:pt x="163123" y="25503"/>
                    </a:cubicBezTo>
                    <a:cubicBezTo>
                      <a:pt x="179453" y="41832"/>
                      <a:pt x="188626" y="63979"/>
                      <a:pt x="188626" y="87071"/>
                    </a:cubicBezTo>
                    <a:lnTo>
                      <a:pt x="188626" y="87071"/>
                    </a:lnTo>
                    <a:cubicBezTo>
                      <a:pt x="188626" y="135159"/>
                      <a:pt x="149643" y="174143"/>
                      <a:pt x="101555" y="174143"/>
                    </a:cubicBezTo>
                    <a:lnTo>
                      <a:pt x="87071" y="174143"/>
                    </a:lnTo>
                    <a:cubicBezTo>
                      <a:pt x="63979" y="174143"/>
                      <a:pt x="41832" y="164969"/>
                      <a:pt x="25503" y="148640"/>
                    </a:cubicBezTo>
                    <a:cubicBezTo>
                      <a:pt x="9174" y="132311"/>
                      <a:pt x="0" y="110164"/>
                      <a:pt x="0" y="87071"/>
                    </a:cubicBezTo>
                    <a:lnTo>
                      <a:pt x="0" y="87071"/>
                    </a:lnTo>
                    <a:cubicBezTo>
                      <a:pt x="0" y="63979"/>
                      <a:pt x="9174" y="41832"/>
                      <a:pt x="25503" y="25503"/>
                    </a:cubicBezTo>
                    <a:cubicBezTo>
                      <a:pt x="41832" y="9174"/>
                      <a:pt x="63979" y="0"/>
                      <a:pt x="8707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88626" cy="212243"/>
              </a:xfrm>
              <a:prstGeom prst="rect">
                <a:avLst/>
              </a:prstGeom>
            </p:spPr>
            <p:txBody>
              <a:bodyPr lIns="59345" tIns="59345" rIns="59345" bIns="5934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2895663" y="6230869"/>
              <a:ext cx="669992" cy="537669"/>
            </a:xfrm>
            <a:custGeom>
              <a:avLst/>
              <a:gdLst/>
              <a:ahLst/>
              <a:cxnLst/>
              <a:rect l="l" t="t" r="r" b="b"/>
              <a:pathLst>
                <a:path w="669992" h="537669">
                  <a:moveTo>
                    <a:pt x="0" y="0"/>
                  </a:moveTo>
                  <a:lnTo>
                    <a:pt x="669992" y="0"/>
                  </a:lnTo>
                  <a:lnTo>
                    <a:pt x="669992" y="537669"/>
                  </a:lnTo>
                  <a:lnTo>
                    <a:pt x="0" y="537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0" y="6016325"/>
              <a:ext cx="2464910" cy="456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29"/>
                </a:lnSpc>
              </a:pPr>
              <a:r>
                <a:rPr lang="en-US" sz="2274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Safe Delivery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2742243" y="1993140"/>
              <a:ext cx="1072166" cy="989840"/>
              <a:chOff x="0" y="0"/>
              <a:chExt cx="188626" cy="17414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88626" cy="174143"/>
              </a:xfrm>
              <a:custGeom>
                <a:avLst/>
                <a:gdLst/>
                <a:ahLst/>
                <a:cxnLst/>
                <a:rect l="l" t="t" r="r" b="b"/>
                <a:pathLst>
                  <a:path w="188626" h="174143">
                    <a:moveTo>
                      <a:pt x="87071" y="0"/>
                    </a:moveTo>
                    <a:lnTo>
                      <a:pt x="101555" y="0"/>
                    </a:lnTo>
                    <a:cubicBezTo>
                      <a:pt x="124648" y="0"/>
                      <a:pt x="146794" y="9174"/>
                      <a:pt x="163123" y="25503"/>
                    </a:cubicBezTo>
                    <a:cubicBezTo>
                      <a:pt x="179453" y="41832"/>
                      <a:pt x="188626" y="63979"/>
                      <a:pt x="188626" y="87071"/>
                    </a:cubicBezTo>
                    <a:lnTo>
                      <a:pt x="188626" y="87071"/>
                    </a:lnTo>
                    <a:cubicBezTo>
                      <a:pt x="188626" y="135159"/>
                      <a:pt x="149643" y="174143"/>
                      <a:pt x="101555" y="174143"/>
                    </a:cubicBezTo>
                    <a:lnTo>
                      <a:pt x="87071" y="174143"/>
                    </a:lnTo>
                    <a:cubicBezTo>
                      <a:pt x="63979" y="174143"/>
                      <a:pt x="41832" y="164969"/>
                      <a:pt x="25503" y="148640"/>
                    </a:cubicBezTo>
                    <a:cubicBezTo>
                      <a:pt x="9174" y="132311"/>
                      <a:pt x="0" y="110164"/>
                      <a:pt x="0" y="87071"/>
                    </a:cubicBezTo>
                    <a:lnTo>
                      <a:pt x="0" y="87071"/>
                    </a:lnTo>
                    <a:cubicBezTo>
                      <a:pt x="0" y="63979"/>
                      <a:pt x="9174" y="41832"/>
                      <a:pt x="25503" y="25503"/>
                    </a:cubicBezTo>
                    <a:cubicBezTo>
                      <a:pt x="41832" y="9174"/>
                      <a:pt x="63979" y="0"/>
                      <a:pt x="8707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88626" cy="212243"/>
              </a:xfrm>
              <a:prstGeom prst="rect">
                <a:avLst/>
              </a:prstGeom>
            </p:spPr>
            <p:txBody>
              <a:bodyPr lIns="59345" tIns="59345" rIns="59345" bIns="5934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04871" y="2154908"/>
              <a:ext cx="806253" cy="700432"/>
            </a:xfrm>
            <a:custGeom>
              <a:avLst/>
              <a:gdLst/>
              <a:ahLst/>
              <a:cxnLst/>
              <a:rect l="l" t="t" r="r" b="b"/>
              <a:pathLst>
                <a:path w="806253" h="700432">
                  <a:moveTo>
                    <a:pt x="0" y="0"/>
                  </a:moveTo>
                  <a:lnTo>
                    <a:pt x="806254" y="0"/>
                  </a:lnTo>
                  <a:lnTo>
                    <a:pt x="806254" y="700432"/>
                  </a:lnTo>
                  <a:lnTo>
                    <a:pt x="0" y="700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47666" y="2144867"/>
              <a:ext cx="2464910" cy="1371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9"/>
                </a:lnSpc>
              </a:pPr>
              <a:r>
                <a:rPr lang="en-US" sz="2274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Order Management</a:t>
              </a:r>
            </a:p>
            <a:p>
              <a:pPr algn="r">
                <a:lnSpc>
                  <a:spcPts val="2729"/>
                </a:lnSpc>
              </a:pPr>
              <a:endParaRPr lang="en-US" sz="2274" b="1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93269" y="952500"/>
            <a:ext cx="5252800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Why DRAAKON GROUP 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5192" y="2686987"/>
            <a:ext cx="5100638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grpSp>
        <p:nvGrpSpPr>
          <p:cNvPr id="29" name="Group 29"/>
          <p:cNvGrpSpPr/>
          <p:nvPr/>
        </p:nvGrpSpPr>
        <p:grpSpPr>
          <a:xfrm>
            <a:off x="3852695" y="5641534"/>
            <a:ext cx="3616766" cy="3616766"/>
            <a:chOff x="0" y="0"/>
            <a:chExt cx="4822355" cy="4822355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822355" cy="4822355"/>
              <a:chOff x="0" y="0"/>
              <a:chExt cx="1913890" cy="191389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>
                  <a:alpha val="85882"/>
                </a:srgbClr>
              </a:solidFill>
            </p:spPr>
          </p:sp>
        </p:grpSp>
        <p:sp>
          <p:nvSpPr>
            <p:cNvPr id="32" name="Freeform 32"/>
            <p:cNvSpPr/>
            <p:nvPr/>
          </p:nvSpPr>
          <p:spPr>
            <a:xfrm>
              <a:off x="84105" y="106207"/>
              <a:ext cx="4654146" cy="4609941"/>
            </a:xfrm>
            <a:custGeom>
              <a:avLst/>
              <a:gdLst/>
              <a:ahLst/>
              <a:cxnLst/>
              <a:rect l="l" t="t" r="r" b="b"/>
              <a:pathLst>
                <a:path w="4654146" h="4609941">
                  <a:moveTo>
                    <a:pt x="0" y="0"/>
                  </a:moveTo>
                  <a:lnTo>
                    <a:pt x="4654146" y="0"/>
                  </a:lnTo>
                  <a:lnTo>
                    <a:pt x="4654146" y="4609941"/>
                  </a:lnTo>
                  <a:lnTo>
                    <a:pt x="0" y="46099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185264" y="393698"/>
              <a:ext cx="2482863" cy="557610"/>
            </a:xfrm>
            <a:custGeom>
              <a:avLst/>
              <a:gdLst/>
              <a:ahLst/>
              <a:cxnLst/>
              <a:rect l="l" t="t" r="r" b="b"/>
              <a:pathLst>
                <a:path w="2482863" h="557610">
                  <a:moveTo>
                    <a:pt x="0" y="0"/>
                  </a:moveTo>
                  <a:lnTo>
                    <a:pt x="2482863" y="0"/>
                  </a:lnTo>
                  <a:lnTo>
                    <a:pt x="2482863" y="557609"/>
                  </a:lnTo>
                  <a:lnTo>
                    <a:pt x="0" y="557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347743" y="1407180"/>
              <a:ext cx="4474612" cy="238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3"/>
                </a:lnSpc>
              </a:pPr>
              <a:r>
                <a:rPr lang="en-US" sz="2850" spc="99">
                  <a:solidFill>
                    <a:srgbClr val="311B18"/>
                  </a:solidFill>
                  <a:latin typeface="Inter"/>
                  <a:ea typeface="Inter"/>
                  <a:cs typeface="Inter"/>
                  <a:sym typeface="Inter"/>
                </a:rPr>
                <a:t>You can find all the essentials for your business here.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45344" y="1870531"/>
            <a:ext cx="6024117" cy="2086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9516" lvl="1" indent="-319758" algn="l">
              <a:lnSpc>
                <a:spcPts val="4146"/>
              </a:lnSpc>
              <a:buFont typeface="Arial"/>
              <a:buChar char="•"/>
            </a:pPr>
            <a:r>
              <a:rPr lang="en-US" sz="2962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Strategic Location</a:t>
            </a:r>
          </a:p>
          <a:p>
            <a:pPr marL="639516" lvl="1" indent="-319758" algn="l">
              <a:lnSpc>
                <a:spcPts val="4146"/>
              </a:lnSpc>
              <a:buFont typeface="Arial"/>
              <a:buChar char="•"/>
            </a:pPr>
            <a:r>
              <a:rPr lang="en-US" sz="2962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Competitive Advantage</a:t>
            </a:r>
          </a:p>
          <a:p>
            <a:pPr marL="639516" lvl="1" indent="-319758" algn="l">
              <a:lnSpc>
                <a:spcPts val="4146"/>
              </a:lnSpc>
              <a:buFont typeface="Arial"/>
              <a:buChar char="•"/>
            </a:pPr>
            <a:r>
              <a:rPr lang="en-US" sz="2962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Operational Flexibility</a:t>
            </a:r>
          </a:p>
          <a:p>
            <a:pPr marL="639516" lvl="1" indent="-319758" algn="l">
              <a:lnSpc>
                <a:spcPts val="4146"/>
              </a:lnSpc>
              <a:buFont typeface="Arial"/>
              <a:buChar char="•"/>
            </a:pPr>
            <a:r>
              <a:rPr lang="en-US" sz="2962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Cost Planning Team</a:t>
            </a:r>
          </a:p>
        </p:txBody>
      </p:sp>
    </p:spTree>
  </p:cSld>
  <p:clrMapOvr>
    <a:masterClrMapping/>
  </p:clrMapOvr>
  <p:transition spd="slow" advTm="508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562" y="3276660"/>
            <a:ext cx="16654877" cy="3733679"/>
          </a:xfrm>
          <a:custGeom>
            <a:avLst/>
            <a:gdLst/>
            <a:ahLst/>
            <a:cxnLst/>
            <a:rect l="l" t="t" r="r" b="b"/>
            <a:pathLst>
              <a:path w="16654877" h="3733679">
                <a:moveTo>
                  <a:pt x="0" y="0"/>
                </a:moveTo>
                <a:lnTo>
                  <a:pt x="16654876" y="0"/>
                </a:lnTo>
                <a:lnTo>
                  <a:pt x="16654876" y="3733680"/>
                </a:lnTo>
                <a:lnTo>
                  <a:pt x="0" y="373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1678" y="2392358"/>
            <a:ext cx="5236746" cy="3809732"/>
          </a:xfrm>
          <a:custGeom>
            <a:avLst/>
            <a:gdLst/>
            <a:ahLst/>
            <a:cxnLst/>
            <a:rect l="l" t="t" r="r" b="b"/>
            <a:pathLst>
              <a:path w="5236746" h="3809732">
                <a:moveTo>
                  <a:pt x="0" y="0"/>
                </a:moveTo>
                <a:lnTo>
                  <a:pt x="5236746" y="0"/>
                </a:lnTo>
                <a:lnTo>
                  <a:pt x="5236746" y="3809733"/>
                </a:lnTo>
                <a:lnTo>
                  <a:pt x="0" y="3809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94840" y="5065019"/>
            <a:ext cx="1710421" cy="1674075"/>
          </a:xfrm>
          <a:custGeom>
            <a:avLst/>
            <a:gdLst/>
            <a:ahLst/>
            <a:cxnLst/>
            <a:rect l="l" t="t" r="r" b="b"/>
            <a:pathLst>
              <a:path w="1710421" h="1674075">
                <a:moveTo>
                  <a:pt x="0" y="0"/>
                </a:moveTo>
                <a:lnTo>
                  <a:pt x="1710422" y="0"/>
                </a:lnTo>
                <a:lnTo>
                  <a:pt x="1710422" y="1674075"/>
                </a:lnTo>
                <a:lnTo>
                  <a:pt x="0" y="1674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63347" y="3548318"/>
            <a:ext cx="735137" cy="1124492"/>
          </a:xfrm>
          <a:custGeom>
            <a:avLst/>
            <a:gdLst/>
            <a:ahLst/>
            <a:cxnLst/>
            <a:rect l="l" t="t" r="r" b="b"/>
            <a:pathLst>
              <a:path w="735137" h="1124492">
                <a:moveTo>
                  <a:pt x="0" y="0"/>
                </a:moveTo>
                <a:lnTo>
                  <a:pt x="735136" y="0"/>
                </a:lnTo>
                <a:lnTo>
                  <a:pt x="735136" y="1124492"/>
                </a:lnTo>
                <a:lnTo>
                  <a:pt x="0" y="11244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239797" y="4590456"/>
            <a:ext cx="1405824" cy="1207252"/>
          </a:xfrm>
          <a:custGeom>
            <a:avLst/>
            <a:gdLst/>
            <a:ahLst/>
            <a:cxnLst/>
            <a:rect l="l" t="t" r="r" b="b"/>
            <a:pathLst>
              <a:path w="1405824" h="1207252">
                <a:moveTo>
                  <a:pt x="0" y="0"/>
                </a:moveTo>
                <a:lnTo>
                  <a:pt x="1405824" y="0"/>
                </a:lnTo>
                <a:lnTo>
                  <a:pt x="1405824" y="1207252"/>
                </a:lnTo>
                <a:lnTo>
                  <a:pt x="0" y="1207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1045" y="4497433"/>
            <a:ext cx="553232" cy="603626"/>
          </a:xfrm>
          <a:custGeom>
            <a:avLst/>
            <a:gdLst/>
            <a:ahLst/>
            <a:cxnLst/>
            <a:rect l="l" t="t" r="r" b="b"/>
            <a:pathLst>
              <a:path w="553232" h="603626">
                <a:moveTo>
                  <a:pt x="0" y="0"/>
                </a:moveTo>
                <a:lnTo>
                  <a:pt x="553233" y="0"/>
                </a:lnTo>
                <a:lnTo>
                  <a:pt x="553233" y="603626"/>
                </a:lnTo>
                <a:lnTo>
                  <a:pt x="0" y="603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787537" y="3985514"/>
            <a:ext cx="438970" cy="1023838"/>
          </a:xfrm>
          <a:custGeom>
            <a:avLst/>
            <a:gdLst/>
            <a:ahLst/>
            <a:cxnLst/>
            <a:rect l="l" t="t" r="r" b="b"/>
            <a:pathLst>
              <a:path w="438970" h="1023838">
                <a:moveTo>
                  <a:pt x="438971" y="0"/>
                </a:moveTo>
                <a:lnTo>
                  <a:pt x="0" y="0"/>
                </a:lnTo>
                <a:lnTo>
                  <a:pt x="0" y="1023838"/>
                </a:lnTo>
                <a:lnTo>
                  <a:pt x="438971" y="1023838"/>
                </a:lnTo>
                <a:lnTo>
                  <a:pt x="4389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71296" y="5065019"/>
            <a:ext cx="587983" cy="732689"/>
          </a:xfrm>
          <a:custGeom>
            <a:avLst/>
            <a:gdLst/>
            <a:ahLst/>
            <a:cxnLst/>
            <a:rect l="l" t="t" r="r" b="b"/>
            <a:pathLst>
              <a:path w="587983" h="732689">
                <a:moveTo>
                  <a:pt x="0" y="0"/>
                </a:moveTo>
                <a:lnTo>
                  <a:pt x="587983" y="0"/>
                </a:lnTo>
                <a:lnTo>
                  <a:pt x="587983" y="732689"/>
                </a:lnTo>
                <a:lnTo>
                  <a:pt x="0" y="732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588880" y="4973931"/>
            <a:ext cx="143235" cy="182175"/>
          </a:xfrm>
          <a:custGeom>
            <a:avLst/>
            <a:gdLst/>
            <a:ahLst/>
            <a:cxnLst/>
            <a:rect l="l" t="t" r="r" b="b"/>
            <a:pathLst>
              <a:path w="143235" h="182175">
                <a:moveTo>
                  <a:pt x="0" y="0"/>
                </a:moveTo>
                <a:lnTo>
                  <a:pt x="143236" y="0"/>
                </a:lnTo>
                <a:lnTo>
                  <a:pt x="143236" y="182175"/>
                </a:lnTo>
                <a:lnTo>
                  <a:pt x="0" y="182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14037" y="2357126"/>
            <a:ext cx="5007083" cy="3373523"/>
          </a:xfrm>
          <a:custGeom>
            <a:avLst/>
            <a:gdLst/>
            <a:ahLst/>
            <a:cxnLst/>
            <a:rect l="l" t="t" r="r" b="b"/>
            <a:pathLst>
              <a:path w="5007083" h="3373523">
                <a:moveTo>
                  <a:pt x="0" y="0"/>
                </a:moveTo>
                <a:lnTo>
                  <a:pt x="5007084" y="0"/>
                </a:lnTo>
                <a:lnTo>
                  <a:pt x="5007084" y="3373523"/>
                </a:lnTo>
                <a:lnTo>
                  <a:pt x="0" y="3373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863197" y="5053434"/>
            <a:ext cx="97879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Offices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98397" y="2309501"/>
            <a:ext cx="3108372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Healthcare Institutions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83890" y="3845450"/>
            <a:ext cx="2761280" cy="281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Educational Institutions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050A30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5235" y="4510615"/>
            <a:ext cx="161675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Restaurants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80417" y="5456765"/>
            <a:ext cx="90332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Cafes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00285" y="5841073"/>
            <a:ext cx="126677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Hotels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31179" y="2823468"/>
            <a:ext cx="145453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Projects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07119" y="1619891"/>
            <a:ext cx="3313349" cy="297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4"/>
              </a:lnSpc>
            </a:pPr>
            <a:r>
              <a:rPr lang="en-US" sz="2103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We get to know you and identify your needs.</a:t>
            </a:r>
          </a:p>
          <a:p>
            <a:pPr algn="l">
              <a:lnSpc>
                <a:spcPts val="2944"/>
              </a:lnSpc>
            </a:pPr>
            <a:endParaRPr lang="en-US" sz="2103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44"/>
              </a:lnSpc>
            </a:pPr>
            <a:endParaRPr lang="en-US" sz="2103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44"/>
              </a:lnSpc>
            </a:pPr>
            <a:endParaRPr lang="en-US" sz="2103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44"/>
              </a:lnSpc>
            </a:pPr>
            <a:endParaRPr lang="en-US" sz="2103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44"/>
              </a:lnSpc>
            </a:pPr>
            <a:endParaRPr lang="en-US" sz="2103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44"/>
              </a:lnSpc>
            </a:pPr>
            <a:endParaRPr lang="en-US" sz="2103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349794" y="1597052"/>
            <a:ext cx="760074" cy="760074"/>
          </a:xfrm>
          <a:custGeom>
            <a:avLst/>
            <a:gdLst/>
            <a:ahLst/>
            <a:cxnLst/>
            <a:rect l="l" t="t" r="r" b="b"/>
            <a:pathLst>
              <a:path w="760074" h="760074">
                <a:moveTo>
                  <a:pt x="0" y="0"/>
                </a:moveTo>
                <a:lnTo>
                  <a:pt x="760074" y="0"/>
                </a:lnTo>
                <a:lnTo>
                  <a:pt x="760074" y="760074"/>
                </a:lnTo>
                <a:lnTo>
                  <a:pt x="0" y="7600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131678" y="1584987"/>
            <a:ext cx="3885983" cy="296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We prepare your quotation and approval processes.</a:t>
            </a: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189517" y="1641481"/>
            <a:ext cx="760074" cy="760074"/>
          </a:xfrm>
          <a:custGeom>
            <a:avLst/>
            <a:gdLst/>
            <a:ahLst/>
            <a:cxnLst/>
            <a:rect l="l" t="t" r="r" b="b"/>
            <a:pathLst>
              <a:path w="760074" h="760074">
                <a:moveTo>
                  <a:pt x="0" y="0"/>
                </a:moveTo>
                <a:lnTo>
                  <a:pt x="760074" y="0"/>
                </a:lnTo>
                <a:lnTo>
                  <a:pt x="760074" y="760074"/>
                </a:lnTo>
                <a:lnTo>
                  <a:pt x="0" y="7600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AutoShape 23"/>
          <p:cNvSpPr/>
          <p:nvPr/>
        </p:nvSpPr>
        <p:spPr>
          <a:xfrm>
            <a:off x="1028700" y="7378128"/>
            <a:ext cx="16230600" cy="0"/>
          </a:xfrm>
          <a:prstGeom prst="line">
            <a:avLst/>
          </a:prstGeom>
          <a:ln w="38100" cap="flat">
            <a:solidFill>
              <a:srgbClr val="1B71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Freeform 24"/>
          <p:cNvSpPr/>
          <p:nvPr/>
        </p:nvSpPr>
        <p:spPr>
          <a:xfrm>
            <a:off x="1664081" y="7970605"/>
            <a:ext cx="314351" cy="1270107"/>
          </a:xfrm>
          <a:custGeom>
            <a:avLst/>
            <a:gdLst/>
            <a:ahLst/>
            <a:cxnLst/>
            <a:rect l="l" t="t" r="r" b="b"/>
            <a:pathLst>
              <a:path w="314351" h="1270107">
                <a:moveTo>
                  <a:pt x="0" y="0"/>
                </a:moveTo>
                <a:lnTo>
                  <a:pt x="314352" y="0"/>
                </a:lnTo>
                <a:lnTo>
                  <a:pt x="314352" y="1270107"/>
                </a:lnTo>
                <a:lnTo>
                  <a:pt x="0" y="12701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07376" y="7953018"/>
            <a:ext cx="417690" cy="1305282"/>
          </a:xfrm>
          <a:custGeom>
            <a:avLst/>
            <a:gdLst/>
            <a:ahLst/>
            <a:cxnLst/>
            <a:rect l="l" t="t" r="r" b="b"/>
            <a:pathLst>
              <a:path w="417690" h="1305282">
                <a:moveTo>
                  <a:pt x="0" y="0"/>
                </a:moveTo>
                <a:lnTo>
                  <a:pt x="417690" y="0"/>
                </a:lnTo>
                <a:lnTo>
                  <a:pt x="417690" y="1305282"/>
                </a:lnTo>
                <a:lnTo>
                  <a:pt x="0" y="13052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016533" y="7953018"/>
            <a:ext cx="964854" cy="1380829"/>
          </a:xfrm>
          <a:custGeom>
            <a:avLst/>
            <a:gdLst/>
            <a:ahLst/>
            <a:cxnLst/>
            <a:rect l="l" t="t" r="r" b="b"/>
            <a:pathLst>
              <a:path w="964854" h="1380829">
                <a:moveTo>
                  <a:pt x="0" y="0"/>
                </a:moveTo>
                <a:lnTo>
                  <a:pt x="964854" y="0"/>
                </a:lnTo>
                <a:lnTo>
                  <a:pt x="964854" y="1380829"/>
                </a:lnTo>
                <a:lnTo>
                  <a:pt x="0" y="138082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0745170" y="7953018"/>
            <a:ext cx="1693280" cy="1171217"/>
            <a:chOff x="0" y="0"/>
            <a:chExt cx="2257707" cy="15616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3343" cy="1407351"/>
            </a:xfrm>
            <a:custGeom>
              <a:avLst/>
              <a:gdLst/>
              <a:ahLst/>
              <a:cxnLst/>
              <a:rect l="l" t="t" r="r" b="b"/>
              <a:pathLst>
                <a:path w="1343343" h="1407351">
                  <a:moveTo>
                    <a:pt x="0" y="0"/>
                  </a:moveTo>
                  <a:lnTo>
                    <a:pt x="1343343" y="0"/>
                  </a:lnTo>
                  <a:lnTo>
                    <a:pt x="1343343" y="1407351"/>
                  </a:lnTo>
                  <a:lnTo>
                    <a:pt x="0" y="1407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r="-7176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610795" y="314930"/>
              <a:ext cx="1133511" cy="1092421"/>
            </a:xfrm>
            <a:custGeom>
              <a:avLst/>
              <a:gdLst/>
              <a:ahLst/>
              <a:cxnLst/>
              <a:rect l="l" t="t" r="r" b="b"/>
              <a:pathLst>
                <a:path w="1133511" h="1092421">
                  <a:moveTo>
                    <a:pt x="0" y="0"/>
                  </a:moveTo>
                  <a:lnTo>
                    <a:pt x="1133511" y="0"/>
                  </a:lnTo>
                  <a:lnTo>
                    <a:pt x="1133511" y="1092421"/>
                  </a:lnTo>
                  <a:lnTo>
                    <a:pt x="0" y="1092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121339" y="581505"/>
              <a:ext cx="1136368" cy="980118"/>
            </a:xfrm>
            <a:custGeom>
              <a:avLst/>
              <a:gdLst/>
              <a:ahLst/>
              <a:cxnLst/>
              <a:rect l="l" t="t" r="r" b="b"/>
              <a:pathLst>
                <a:path w="1136368" h="980118">
                  <a:moveTo>
                    <a:pt x="0" y="0"/>
                  </a:moveTo>
                  <a:lnTo>
                    <a:pt x="1136368" y="0"/>
                  </a:lnTo>
                  <a:lnTo>
                    <a:pt x="1136368" y="980118"/>
                  </a:lnTo>
                  <a:lnTo>
                    <a:pt x="0" y="980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5486400" y="248963"/>
            <a:ext cx="7315200" cy="995664"/>
          </a:xfrm>
          <a:custGeom>
            <a:avLst/>
            <a:gdLst/>
            <a:ahLst/>
            <a:cxnLst/>
            <a:rect l="l" t="t" r="r" b="b"/>
            <a:pathLst>
              <a:path w="7315200" h="995664">
                <a:moveTo>
                  <a:pt x="0" y="0"/>
                </a:moveTo>
                <a:lnTo>
                  <a:pt x="7315200" y="0"/>
                </a:lnTo>
                <a:lnTo>
                  <a:pt x="7315200" y="995664"/>
                </a:lnTo>
                <a:lnTo>
                  <a:pt x="0" y="99566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684844" y="6920069"/>
            <a:ext cx="3016652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Our Team Information</a:t>
            </a: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947576" y="6920069"/>
            <a:ext cx="4150907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Our Fleet Information</a:t>
            </a:r>
          </a:p>
          <a:p>
            <a:pPr algn="ctr">
              <a:lnSpc>
                <a:spcPts val="2800"/>
              </a:lnSpc>
            </a:pPr>
            <a:endParaRPr lang="tr-TR" sz="2000" b="1" dirty="0" smtClean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3 </a:t>
            </a: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contracted logistics </a:t>
            </a: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companies</a:t>
            </a:r>
            <a:endParaRPr lang="tr-TR" sz="2000" dirty="0" smtClea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2800"/>
              </a:lnSpc>
            </a:pP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3 </a:t>
            </a: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shipment </a:t>
            </a: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vehicles</a:t>
            </a:r>
            <a:endParaRPr lang="tr-TR" sz="2000" dirty="0" smtClea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2800"/>
              </a:lnSpc>
            </a:pP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2 </a:t>
            </a: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micro distribution </a:t>
            </a: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vehicles</a:t>
            </a:r>
            <a:endParaRPr lang="tr-TR" sz="2000" dirty="0" smtClea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ts val="2800"/>
              </a:lnSpc>
            </a:pPr>
            <a:r>
              <a:rPr lang="en-US" sz="2000" dirty="0" smtClean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1 </a:t>
            </a: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operations support vehicle</a:t>
            </a:r>
            <a:endParaRPr lang="en-US" sz="2000" b="1" dirty="0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583744" y="7701978"/>
            <a:ext cx="4282321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2-person field sales team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4-person key account team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3-person sales support team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2-person operations team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16-person office &amp; warehouse team</a:t>
            </a:r>
          </a:p>
          <a:p>
            <a:pPr algn="just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721121" y="3334643"/>
            <a:ext cx="129760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Inter Bold"/>
                <a:ea typeface="Inter Bold"/>
                <a:cs typeface="Inter Bold"/>
                <a:sym typeface="Inter Bold"/>
              </a:rPr>
              <a:t>Factories</a:t>
            </a:r>
          </a:p>
        </p:txBody>
      </p:sp>
    </p:spTree>
  </p:cSld>
  <p:clrMapOvr>
    <a:masterClrMapping/>
  </p:clrMapOvr>
  <p:transition spd="slow" advTm="576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562" y="3276660"/>
            <a:ext cx="16654877" cy="3733679"/>
          </a:xfrm>
          <a:custGeom>
            <a:avLst/>
            <a:gdLst/>
            <a:ahLst/>
            <a:cxnLst/>
            <a:rect l="l" t="t" r="r" b="b"/>
            <a:pathLst>
              <a:path w="16654877" h="3733679">
                <a:moveTo>
                  <a:pt x="0" y="0"/>
                </a:moveTo>
                <a:lnTo>
                  <a:pt x="16654876" y="0"/>
                </a:lnTo>
                <a:lnTo>
                  <a:pt x="16654876" y="3733680"/>
                </a:lnTo>
                <a:lnTo>
                  <a:pt x="0" y="3733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7378128"/>
            <a:ext cx="16230600" cy="0"/>
          </a:xfrm>
          <a:prstGeom prst="line">
            <a:avLst/>
          </a:prstGeom>
          <a:ln w="38100" cap="flat">
            <a:solidFill>
              <a:srgbClr val="1B717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486400" y="248963"/>
            <a:ext cx="7315200" cy="995664"/>
          </a:xfrm>
          <a:custGeom>
            <a:avLst/>
            <a:gdLst/>
            <a:ahLst/>
            <a:cxnLst/>
            <a:rect l="l" t="t" r="r" b="b"/>
            <a:pathLst>
              <a:path w="7315200" h="995664">
                <a:moveTo>
                  <a:pt x="0" y="0"/>
                </a:moveTo>
                <a:lnTo>
                  <a:pt x="7315200" y="0"/>
                </a:lnTo>
                <a:lnTo>
                  <a:pt x="7315200" y="995664"/>
                </a:lnTo>
                <a:lnTo>
                  <a:pt x="0" y="995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38214" y="1470011"/>
            <a:ext cx="760074" cy="760074"/>
          </a:xfrm>
          <a:custGeom>
            <a:avLst/>
            <a:gdLst/>
            <a:ahLst/>
            <a:cxnLst/>
            <a:rect l="l" t="t" r="r" b="b"/>
            <a:pathLst>
              <a:path w="760074" h="760074">
                <a:moveTo>
                  <a:pt x="0" y="0"/>
                </a:moveTo>
                <a:lnTo>
                  <a:pt x="760074" y="0"/>
                </a:lnTo>
                <a:lnTo>
                  <a:pt x="760074" y="760074"/>
                </a:lnTo>
                <a:lnTo>
                  <a:pt x="0" y="760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7700" y="3184283"/>
            <a:ext cx="1369374" cy="1404486"/>
          </a:xfrm>
          <a:custGeom>
            <a:avLst/>
            <a:gdLst/>
            <a:ahLst/>
            <a:cxnLst/>
            <a:rect l="l" t="t" r="r" b="b"/>
            <a:pathLst>
              <a:path w="1369374" h="1404486">
                <a:moveTo>
                  <a:pt x="0" y="0"/>
                </a:moveTo>
                <a:lnTo>
                  <a:pt x="1369374" y="0"/>
                </a:lnTo>
                <a:lnTo>
                  <a:pt x="1369374" y="1404486"/>
                </a:lnTo>
                <a:lnTo>
                  <a:pt x="0" y="1404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5297" y="2009116"/>
            <a:ext cx="5992239" cy="4958578"/>
          </a:xfrm>
          <a:custGeom>
            <a:avLst/>
            <a:gdLst/>
            <a:ahLst/>
            <a:cxnLst/>
            <a:rect l="l" t="t" r="r" b="b"/>
            <a:pathLst>
              <a:path w="5992239" h="4958578">
                <a:moveTo>
                  <a:pt x="0" y="0"/>
                </a:moveTo>
                <a:lnTo>
                  <a:pt x="5992239" y="0"/>
                </a:lnTo>
                <a:lnTo>
                  <a:pt x="5992239" y="4958578"/>
                </a:lnTo>
                <a:lnTo>
                  <a:pt x="0" y="4958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05260" y="1470011"/>
            <a:ext cx="760074" cy="760074"/>
          </a:xfrm>
          <a:custGeom>
            <a:avLst/>
            <a:gdLst/>
            <a:ahLst/>
            <a:cxnLst/>
            <a:rect l="l" t="t" r="r" b="b"/>
            <a:pathLst>
              <a:path w="760074" h="760074">
                <a:moveTo>
                  <a:pt x="0" y="0"/>
                </a:moveTo>
                <a:lnTo>
                  <a:pt x="760074" y="0"/>
                </a:lnTo>
                <a:lnTo>
                  <a:pt x="760074" y="760074"/>
                </a:lnTo>
                <a:lnTo>
                  <a:pt x="0" y="760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3536" y="7749603"/>
            <a:ext cx="924018" cy="1329522"/>
          </a:xfrm>
          <a:custGeom>
            <a:avLst/>
            <a:gdLst/>
            <a:ahLst/>
            <a:cxnLst/>
            <a:rect l="l" t="t" r="r" b="b"/>
            <a:pathLst>
              <a:path w="924018" h="1329522">
                <a:moveTo>
                  <a:pt x="0" y="0"/>
                </a:moveTo>
                <a:lnTo>
                  <a:pt x="924018" y="0"/>
                </a:lnTo>
                <a:lnTo>
                  <a:pt x="924018" y="1329522"/>
                </a:lnTo>
                <a:lnTo>
                  <a:pt x="0" y="13295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929039" y="7977032"/>
            <a:ext cx="1474371" cy="1102093"/>
          </a:xfrm>
          <a:custGeom>
            <a:avLst/>
            <a:gdLst/>
            <a:ahLst/>
            <a:cxnLst/>
            <a:rect l="l" t="t" r="r" b="b"/>
            <a:pathLst>
              <a:path w="1474371" h="1102093">
                <a:moveTo>
                  <a:pt x="0" y="0"/>
                </a:moveTo>
                <a:lnTo>
                  <a:pt x="1474371" y="0"/>
                </a:lnTo>
                <a:lnTo>
                  <a:pt x="1474371" y="1102093"/>
                </a:lnTo>
                <a:lnTo>
                  <a:pt x="0" y="11020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60562" y="7963409"/>
            <a:ext cx="1495098" cy="1115717"/>
          </a:xfrm>
          <a:custGeom>
            <a:avLst/>
            <a:gdLst/>
            <a:ahLst/>
            <a:cxnLst/>
            <a:rect l="l" t="t" r="r" b="b"/>
            <a:pathLst>
              <a:path w="1495098" h="1115717">
                <a:moveTo>
                  <a:pt x="0" y="0"/>
                </a:moveTo>
                <a:lnTo>
                  <a:pt x="1495098" y="0"/>
                </a:lnTo>
                <a:lnTo>
                  <a:pt x="1495098" y="1115716"/>
                </a:lnTo>
                <a:lnTo>
                  <a:pt x="0" y="11157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91161" y="2256664"/>
            <a:ext cx="4368139" cy="3259724"/>
          </a:xfrm>
          <a:custGeom>
            <a:avLst/>
            <a:gdLst/>
            <a:ahLst/>
            <a:cxnLst/>
            <a:rect l="l" t="t" r="r" b="b"/>
            <a:pathLst>
              <a:path w="4368139" h="3259724">
                <a:moveTo>
                  <a:pt x="0" y="0"/>
                </a:moveTo>
                <a:lnTo>
                  <a:pt x="4368139" y="0"/>
                </a:lnTo>
                <a:lnTo>
                  <a:pt x="4368139" y="3259724"/>
                </a:lnTo>
                <a:lnTo>
                  <a:pt x="0" y="32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19632" y="4867630"/>
            <a:ext cx="655598" cy="801955"/>
          </a:xfrm>
          <a:custGeom>
            <a:avLst/>
            <a:gdLst/>
            <a:ahLst/>
            <a:cxnLst/>
            <a:rect l="l" t="t" r="r" b="b"/>
            <a:pathLst>
              <a:path w="655598" h="801955">
                <a:moveTo>
                  <a:pt x="0" y="0"/>
                </a:moveTo>
                <a:lnTo>
                  <a:pt x="655599" y="0"/>
                </a:lnTo>
                <a:lnTo>
                  <a:pt x="655599" y="801955"/>
                </a:lnTo>
                <a:lnTo>
                  <a:pt x="0" y="80195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47422" y="3661565"/>
            <a:ext cx="1334512" cy="1206065"/>
          </a:xfrm>
          <a:custGeom>
            <a:avLst/>
            <a:gdLst/>
            <a:ahLst/>
            <a:cxnLst/>
            <a:rect l="l" t="t" r="r" b="b"/>
            <a:pathLst>
              <a:path w="1334512" h="1206065">
                <a:moveTo>
                  <a:pt x="0" y="0"/>
                </a:moveTo>
                <a:lnTo>
                  <a:pt x="1334512" y="0"/>
                </a:lnTo>
                <a:lnTo>
                  <a:pt x="1334512" y="1206065"/>
                </a:lnTo>
                <a:lnTo>
                  <a:pt x="0" y="120606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213467" y="4330568"/>
            <a:ext cx="576180" cy="516402"/>
          </a:xfrm>
          <a:custGeom>
            <a:avLst/>
            <a:gdLst/>
            <a:ahLst/>
            <a:cxnLst/>
            <a:rect l="l" t="t" r="r" b="b"/>
            <a:pathLst>
              <a:path w="576180" h="516402">
                <a:moveTo>
                  <a:pt x="0" y="0"/>
                </a:moveTo>
                <a:lnTo>
                  <a:pt x="576181" y="0"/>
                </a:lnTo>
                <a:lnTo>
                  <a:pt x="576181" y="516402"/>
                </a:lnTo>
                <a:lnTo>
                  <a:pt x="0" y="5164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451309" y="4709858"/>
            <a:ext cx="818803" cy="772745"/>
          </a:xfrm>
          <a:custGeom>
            <a:avLst/>
            <a:gdLst/>
            <a:ahLst/>
            <a:cxnLst/>
            <a:rect l="l" t="t" r="r" b="b"/>
            <a:pathLst>
              <a:path w="818803" h="772745">
                <a:moveTo>
                  <a:pt x="0" y="0"/>
                </a:moveTo>
                <a:lnTo>
                  <a:pt x="818802" y="0"/>
                </a:lnTo>
                <a:lnTo>
                  <a:pt x="818802" y="772745"/>
                </a:lnTo>
                <a:lnTo>
                  <a:pt x="0" y="7727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892743" y="4669218"/>
            <a:ext cx="1243869" cy="1198779"/>
          </a:xfrm>
          <a:custGeom>
            <a:avLst/>
            <a:gdLst/>
            <a:ahLst/>
            <a:cxnLst/>
            <a:rect l="l" t="t" r="r" b="b"/>
            <a:pathLst>
              <a:path w="1243869" h="1198779">
                <a:moveTo>
                  <a:pt x="0" y="0"/>
                </a:moveTo>
                <a:lnTo>
                  <a:pt x="1243869" y="0"/>
                </a:lnTo>
                <a:lnTo>
                  <a:pt x="1243869" y="1198779"/>
                </a:lnTo>
                <a:lnTo>
                  <a:pt x="0" y="119877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59361" y="4903864"/>
            <a:ext cx="1271126" cy="1225048"/>
          </a:xfrm>
          <a:custGeom>
            <a:avLst/>
            <a:gdLst/>
            <a:ahLst/>
            <a:cxnLst/>
            <a:rect l="l" t="t" r="r" b="b"/>
            <a:pathLst>
              <a:path w="1271126" h="1225048">
                <a:moveTo>
                  <a:pt x="0" y="0"/>
                </a:moveTo>
                <a:lnTo>
                  <a:pt x="1271126" y="0"/>
                </a:lnTo>
                <a:lnTo>
                  <a:pt x="1271126" y="1225048"/>
                </a:lnTo>
                <a:lnTo>
                  <a:pt x="0" y="12250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779336" y="1643356"/>
            <a:ext cx="3308271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We store for you</a:t>
            </a: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929039" y="1669988"/>
            <a:ext cx="3836554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We deliver on time for you</a:t>
            </a: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l">
              <a:lnSpc>
                <a:spcPts val="2939"/>
              </a:lnSpc>
            </a:pPr>
            <a:endParaRPr lang="en-US" sz="2099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528221" y="8329641"/>
            <a:ext cx="3179891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Istanbul Headquarters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308110" y="8329641"/>
            <a:ext cx="250461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Ankara Warehouse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076006" y="6983761"/>
            <a:ext cx="1745099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Our Locations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1B717E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955860" y="8329641"/>
            <a:ext cx="267741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1B717E"/>
                </a:solidFill>
                <a:latin typeface="Inter Bold"/>
                <a:ea typeface="Inter Bold"/>
                <a:cs typeface="Inter Bold"/>
                <a:sym typeface="Inter Bold"/>
              </a:rPr>
              <a:t>Norway Warehouse</a:t>
            </a:r>
          </a:p>
        </p:txBody>
      </p:sp>
      <p:sp>
        <p:nvSpPr>
          <p:cNvPr id="25" name="Freeform 25"/>
          <p:cNvSpPr/>
          <p:nvPr/>
        </p:nvSpPr>
        <p:spPr>
          <a:xfrm>
            <a:off x="7238874" y="4605526"/>
            <a:ext cx="3979898" cy="2362168"/>
          </a:xfrm>
          <a:custGeom>
            <a:avLst/>
            <a:gdLst/>
            <a:ahLst/>
            <a:cxnLst/>
            <a:rect l="l" t="t" r="r" b="b"/>
            <a:pathLst>
              <a:path w="3979898" h="2362168">
                <a:moveTo>
                  <a:pt x="0" y="0"/>
                </a:moveTo>
                <a:lnTo>
                  <a:pt x="3979898" y="0"/>
                </a:lnTo>
                <a:lnTo>
                  <a:pt x="3979898" y="2362168"/>
                </a:lnTo>
                <a:lnTo>
                  <a:pt x="0" y="236216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26383" t="-20085" r="-23256" b="-21731"/>
            </a:stretch>
          </a:blipFill>
        </p:spPr>
      </p:sp>
    </p:spTree>
  </p:cSld>
  <p:clrMapOvr>
    <a:masterClrMapping/>
  </p:clrMapOvr>
  <p:transition spd="slow" advTm="507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931" y="0"/>
            <a:ext cx="4569390" cy="5143500"/>
          </a:xfrm>
          <a:custGeom>
            <a:avLst/>
            <a:gdLst/>
            <a:ahLst/>
            <a:cxnLst/>
            <a:rect l="l" t="t" r="r" b="b"/>
            <a:pathLst>
              <a:path w="4569390" h="5143500">
                <a:moveTo>
                  <a:pt x="0" y="0"/>
                </a:moveTo>
                <a:lnTo>
                  <a:pt x="4569390" y="0"/>
                </a:lnTo>
                <a:lnTo>
                  <a:pt x="45693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239" r="-3371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958321" y="0"/>
            <a:ext cx="4329679" cy="5143500"/>
            <a:chOff x="0" y="0"/>
            <a:chExt cx="1216732" cy="13696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6732" cy="1369605"/>
            </a:xfrm>
            <a:custGeom>
              <a:avLst/>
              <a:gdLst/>
              <a:ahLst/>
              <a:cxnLst/>
              <a:rect l="l" t="t" r="r" b="b"/>
              <a:pathLst>
                <a:path w="1216732" h="1369605">
                  <a:moveTo>
                    <a:pt x="0" y="0"/>
                  </a:moveTo>
                  <a:lnTo>
                    <a:pt x="1216732" y="0"/>
                  </a:lnTo>
                  <a:lnTo>
                    <a:pt x="1216732" y="1369605"/>
                  </a:lnTo>
                  <a:lnTo>
                    <a:pt x="0" y="1369605"/>
                  </a:lnTo>
                  <a:close/>
                </a:path>
              </a:pathLst>
            </a:custGeom>
            <a:blipFill>
              <a:blip r:embed="rId3"/>
              <a:stretch>
                <a:fillRect l="-34423" r="-3442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814321" y="0"/>
            <a:ext cx="4574610" cy="5143500"/>
          </a:xfrm>
          <a:custGeom>
            <a:avLst/>
            <a:gdLst/>
            <a:ahLst/>
            <a:cxnLst/>
            <a:rect l="l" t="t" r="r" b="b"/>
            <a:pathLst>
              <a:path w="4574610" h="5143500">
                <a:moveTo>
                  <a:pt x="0" y="0"/>
                </a:moveTo>
                <a:lnTo>
                  <a:pt x="4574610" y="0"/>
                </a:lnTo>
                <a:lnTo>
                  <a:pt x="457461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142" r="-30688" b="-4393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388931" y="0"/>
            <a:ext cx="4569390" cy="5143500"/>
            <a:chOff x="0" y="0"/>
            <a:chExt cx="1653324" cy="18610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53324" cy="1861051"/>
            </a:xfrm>
            <a:custGeom>
              <a:avLst/>
              <a:gdLst/>
              <a:ahLst/>
              <a:cxnLst/>
              <a:rect l="l" t="t" r="r" b="b"/>
              <a:pathLst>
                <a:path w="1653324" h="1861051">
                  <a:moveTo>
                    <a:pt x="0" y="0"/>
                  </a:moveTo>
                  <a:lnTo>
                    <a:pt x="1653324" y="0"/>
                  </a:lnTo>
                  <a:lnTo>
                    <a:pt x="1653324" y="1861051"/>
                  </a:lnTo>
                  <a:lnTo>
                    <a:pt x="0" y="1861051"/>
                  </a:lnTo>
                  <a:close/>
                </a:path>
              </a:pathLst>
            </a:custGeom>
            <a:blipFill>
              <a:blip r:embed="rId5"/>
              <a:stretch>
                <a:fillRect l="-18387" r="-50248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44931" y="5143500"/>
            <a:ext cx="4569390" cy="5143500"/>
          </a:xfrm>
          <a:custGeom>
            <a:avLst/>
            <a:gdLst/>
            <a:ahLst/>
            <a:cxnLst/>
            <a:rect l="l" t="t" r="r" b="b"/>
            <a:pathLst>
              <a:path w="4569390" h="5143500">
                <a:moveTo>
                  <a:pt x="0" y="0"/>
                </a:moveTo>
                <a:lnTo>
                  <a:pt x="4569390" y="0"/>
                </a:lnTo>
                <a:lnTo>
                  <a:pt x="45693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475" r="-344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19541" y="5143500"/>
            <a:ext cx="4569390" cy="5143500"/>
          </a:xfrm>
          <a:custGeom>
            <a:avLst/>
            <a:gdLst/>
            <a:ahLst/>
            <a:cxnLst/>
            <a:rect l="l" t="t" r="r" b="b"/>
            <a:pathLst>
              <a:path w="4569390" h="5143500">
                <a:moveTo>
                  <a:pt x="0" y="0"/>
                </a:moveTo>
                <a:lnTo>
                  <a:pt x="4569390" y="0"/>
                </a:lnTo>
                <a:lnTo>
                  <a:pt x="45693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317" r="-3431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88931" y="5143500"/>
            <a:ext cx="4569390" cy="5143500"/>
          </a:xfrm>
          <a:custGeom>
            <a:avLst/>
            <a:gdLst/>
            <a:ahLst/>
            <a:cxnLst/>
            <a:rect l="l" t="t" r="r" b="b"/>
            <a:pathLst>
              <a:path w="4569390" h="5143500">
                <a:moveTo>
                  <a:pt x="0" y="0"/>
                </a:moveTo>
                <a:lnTo>
                  <a:pt x="4569390" y="0"/>
                </a:lnTo>
                <a:lnTo>
                  <a:pt x="45693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4475" r="-3447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48139" y="5179690"/>
            <a:ext cx="4578915" cy="5143500"/>
          </a:xfrm>
          <a:custGeom>
            <a:avLst/>
            <a:gdLst/>
            <a:ahLst/>
            <a:cxnLst/>
            <a:rect l="l" t="t" r="r" b="b"/>
            <a:pathLst>
              <a:path w="4578915" h="5143500">
                <a:moveTo>
                  <a:pt x="0" y="0"/>
                </a:moveTo>
                <a:lnTo>
                  <a:pt x="4578916" y="0"/>
                </a:lnTo>
                <a:lnTo>
                  <a:pt x="457891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9858" r="-5985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38008" y="2514600"/>
            <a:ext cx="3805992" cy="5637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7"/>
              </a:lnSpc>
            </a:pPr>
            <a:r>
              <a:rPr lang="en-US" sz="2476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PERSONAL PROTECTIVE EQUIPMENT (PPE)</a:t>
            </a: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67"/>
              </a:lnSpc>
            </a:pPr>
            <a:endParaRPr lang="en-US" sz="2476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16223" y="2555875"/>
            <a:ext cx="162193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TEXTILE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58321" y="2301419"/>
            <a:ext cx="4329679" cy="372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8"/>
              </a:lnSpc>
            </a:pPr>
            <a:r>
              <a:rPr lang="en-US" sz="2363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OCCUPATIONAL HEALTH AND SAFETY (OHS) OSGB SERVICES</a:t>
            </a:r>
          </a:p>
          <a:p>
            <a:pPr algn="ctr">
              <a:lnSpc>
                <a:spcPts val="3308"/>
              </a:lnSpc>
            </a:pPr>
            <a:endParaRPr lang="en-US" sz="2363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308"/>
              </a:lnSpc>
            </a:pPr>
            <a:endParaRPr lang="en-US" sz="2363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308"/>
              </a:lnSpc>
            </a:pPr>
            <a:endParaRPr lang="en-US" sz="2363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308"/>
              </a:lnSpc>
            </a:pPr>
            <a:endParaRPr lang="en-US" sz="2363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308"/>
              </a:lnSpc>
            </a:pPr>
            <a:endParaRPr lang="en-US" sz="2363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308"/>
              </a:lnSpc>
            </a:pPr>
            <a:endParaRPr lang="en-US" sz="2363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3631" y="7480300"/>
            <a:ext cx="2479358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DIGITAL MEDIA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60214" y="7480300"/>
            <a:ext cx="2018535" cy="305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FURNITURE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602593" y="7480300"/>
            <a:ext cx="4142065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OFFICE STATIONERY PRODUCTS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655562" y="7480300"/>
            <a:ext cx="160373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HEALTH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42806" y="2638406"/>
            <a:ext cx="155424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 err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ClEANING</a:t>
            </a:r>
            <a:endParaRPr lang="en-US" sz="2500" b="1" dirty="0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183" y="-14655"/>
            <a:ext cx="18308183" cy="10374035"/>
          </a:xfrm>
          <a:prstGeom prst="rect">
            <a:avLst/>
          </a:prstGeom>
        </p:spPr>
      </p:pic>
    </p:spTree>
  </p:cSld>
  <p:clrMapOvr>
    <a:masterClrMapping/>
  </p:clrMapOvr>
  <p:transition spd="slow" advTm="3995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3901" y="2526268"/>
            <a:ext cx="8179966" cy="5299439"/>
            <a:chOff x="0" y="-38100"/>
            <a:chExt cx="10906622" cy="7065918"/>
          </a:xfrm>
        </p:grpSpPr>
        <p:sp>
          <p:nvSpPr>
            <p:cNvPr id="3" name="TextBox 3"/>
            <p:cNvSpPr txBox="1"/>
            <p:nvPr/>
          </p:nvSpPr>
          <p:spPr>
            <a:xfrm>
              <a:off x="0" y="-38100"/>
              <a:ext cx="10906622" cy="3111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119"/>
                </a:lnSpc>
              </a:pPr>
              <a:r>
                <a:rPr lang="en-US" sz="7599" b="1" spc="71" dirty="0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SPECIALIZED SOLUTION!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638550"/>
              <a:ext cx="10027048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79"/>
                </a:lnSpc>
              </a:pPr>
              <a:r>
                <a:rPr lang="en-US" sz="3399" b="1" spc="31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Akkuyu Nuclear Power Plant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39787" y="4873382"/>
              <a:ext cx="10027049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GB" sz="2799" b="1" spc="25" dirty="0" smtClean="0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We </a:t>
              </a:r>
              <a:r>
                <a:rPr lang="en-GB" sz="2799" b="1" spc="25" dirty="0">
                  <a:solidFill>
                    <a:srgbClr val="F4F6FC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are the contracted Main Supplier of the project, which employs 30,000 personnel.</a:t>
              </a:r>
              <a:endParaRPr lang="en-US" sz="2799" b="1" spc="25" dirty="0">
                <a:solidFill>
                  <a:srgbClr val="F4F6FC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  <a:p>
              <a:pPr marL="0" lvl="0" indent="0" algn="ctr">
                <a:lnSpc>
                  <a:spcPts val="4199"/>
                </a:lnSpc>
              </a:pPr>
              <a:endParaRPr lang="en-US" sz="2799" b="1" spc="25" dirty="0">
                <a:solidFill>
                  <a:srgbClr val="F4F6FC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40930" y="952500"/>
            <a:ext cx="9102971" cy="8391768"/>
          </a:xfrm>
          <a:custGeom>
            <a:avLst/>
            <a:gdLst/>
            <a:ahLst/>
            <a:cxnLst/>
            <a:rect l="l" t="t" r="r" b="b"/>
            <a:pathLst>
              <a:path w="9102971" h="8401536">
                <a:moveTo>
                  <a:pt x="0" y="0"/>
                </a:moveTo>
                <a:lnTo>
                  <a:pt x="9102971" y="0"/>
                </a:lnTo>
                <a:lnTo>
                  <a:pt x="9102971" y="8401536"/>
                </a:lnTo>
                <a:lnTo>
                  <a:pt x="0" y="8401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91" r="-10736"/>
            </a:stretch>
          </a:blipFill>
        </p:spPr>
      </p:sp>
    </p:spTree>
  </p:cSld>
  <p:clrMapOvr>
    <a:masterClrMapping/>
  </p:clrMapOvr>
  <p:transition spd="slow" advTm="225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465</Words>
  <Application>Microsoft Office PowerPoint</Application>
  <PresentationFormat>Özel</PresentationFormat>
  <Paragraphs>137</Paragraphs>
  <Slides>13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2" baseType="lpstr">
      <vt:lpstr>Arimo</vt:lpstr>
      <vt:lpstr>Inter</vt:lpstr>
      <vt:lpstr>Calibri</vt:lpstr>
      <vt:lpstr>Ample Display</vt:lpstr>
      <vt:lpstr>Inter Bold</vt:lpstr>
      <vt:lpstr>Arimo Bold</vt:lpstr>
      <vt:lpstr>Aileron Bold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Draakon Presentation.pptx</dc:title>
  <cp:lastModifiedBy>Admin</cp:lastModifiedBy>
  <cp:revision>7</cp:revision>
  <dcterms:created xsi:type="dcterms:W3CDTF">2006-08-16T00:00:00Z</dcterms:created>
  <dcterms:modified xsi:type="dcterms:W3CDTF">2025-01-07T10:40:36Z</dcterms:modified>
  <dc:identifier>DAGbfwEc7xs</dc:identifier>
</cp:coreProperties>
</file>